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9" r:id="rId3"/>
    <p:sldId id="294" r:id="rId4"/>
    <p:sldId id="260" r:id="rId5"/>
    <p:sldId id="292" r:id="rId6"/>
    <p:sldId id="261" r:id="rId7"/>
    <p:sldId id="295" r:id="rId8"/>
    <p:sldId id="262" r:id="rId9"/>
    <p:sldId id="286" r:id="rId10"/>
    <p:sldId id="268" r:id="rId11"/>
    <p:sldId id="264" r:id="rId12"/>
    <p:sldId id="269" r:id="rId13"/>
    <p:sldId id="270" r:id="rId14"/>
    <p:sldId id="293" r:id="rId15"/>
    <p:sldId id="287" r:id="rId16"/>
    <p:sldId id="271" r:id="rId17"/>
    <p:sldId id="288" r:id="rId18"/>
    <p:sldId id="291" r:id="rId19"/>
    <p:sldId id="296" r:id="rId20"/>
    <p:sldId id="272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2021. 08. 09.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79" y="412007"/>
            <a:ext cx="9108504" cy="3888432"/>
          </a:xfrm>
        </p:spPr>
        <p:txBody>
          <a:bodyPr/>
          <a:lstStyle/>
          <a:p>
            <a:pPr algn="ctr"/>
            <a:r>
              <a:rPr lang="hu-HU" sz="2400" dirty="0"/>
              <a:t>TOP-2.1.3-16-BK1 - Települési környezetvédelmi infrastruktúrafejlesztések 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sz="3600" dirty="0"/>
              <a:t>„Belvízelvezetés Bácsbokodon </a:t>
            </a:r>
            <a:br>
              <a:rPr lang="hu-HU" sz="3600" dirty="0"/>
            </a:br>
            <a:r>
              <a:rPr lang="hu-HU" sz="3600" dirty="0"/>
              <a:t>II. ütem”</a:t>
            </a:r>
            <a:br>
              <a:rPr lang="hu-HU" sz="3600" dirty="0"/>
            </a:br>
            <a:r>
              <a:rPr lang="hu-HU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TOP-2.1.3-16-BK1-2017-00002 </a:t>
            </a:r>
            <a:r>
              <a:rPr lang="hu-HU" sz="36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Autofit/>
          </a:bodyPr>
          <a:lstStyle/>
          <a:p>
            <a:pPr algn="ctr"/>
            <a:r>
              <a:rPr lang="hu-HU" sz="2800" dirty="0"/>
              <a:t>A Projekt lebonyolításának ütemezése </a:t>
            </a: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A99C8446-0792-4441-AB01-9C0CD8A0C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85501"/>
              </p:ext>
            </p:extLst>
          </p:nvPr>
        </p:nvGraphicFramePr>
        <p:xfrm>
          <a:off x="323528" y="1556792"/>
          <a:ext cx="8424936" cy="4968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497">
                  <a:extLst>
                    <a:ext uri="{9D8B030D-6E8A-4147-A177-3AD203B41FA5}">
                      <a16:colId xmlns:a16="http://schemas.microsoft.com/office/drawing/2014/main" val="428225358"/>
                    </a:ext>
                  </a:extLst>
                </a:gridCol>
                <a:gridCol w="1061595">
                  <a:extLst>
                    <a:ext uri="{9D8B030D-6E8A-4147-A177-3AD203B41FA5}">
                      <a16:colId xmlns:a16="http://schemas.microsoft.com/office/drawing/2014/main" val="933578146"/>
                    </a:ext>
                  </a:extLst>
                </a:gridCol>
                <a:gridCol w="1344687">
                  <a:extLst>
                    <a:ext uri="{9D8B030D-6E8A-4147-A177-3AD203B41FA5}">
                      <a16:colId xmlns:a16="http://schemas.microsoft.com/office/drawing/2014/main" val="145312936"/>
                    </a:ext>
                  </a:extLst>
                </a:gridCol>
                <a:gridCol w="1179550">
                  <a:extLst>
                    <a:ext uri="{9D8B030D-6E8A-4147-A177-3AD203B41FA5}">
                      <a16:colId xmlns:a16="http://schemas.microsoft.com/office/drawing/2014/main" val="4073599263"/>
                    </a:ext>
                  </a:extLst>
                </a:gridCol>
                <a:gridCol w="4175607">
                  <a:extLst>
                    <a:ext uri="{9D8B030D-6E8A-4147-A177-3AD203B41FA5}">
                      <a16:colId xmlns:a16="http://schemas.microsoft.com/office/drawing/2014/main" val="3644078624"/>
                    </a:ext>
                  </a:extLst>
                </a:gridCol>
              </a:tblGrid>
              <a:tr h="7183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Mérföldkő sorszáma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Mérföldkő elérésének tervezett dátuma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Mérföldkő megnevezése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Felhasználni tervezett támogatás összege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Megvalósítani tervezett eredmény leírása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extLst>
                  <a:ext uri="{0D108BD9-81ED-4DB2-BD59-A6C34878D82A}">
                    <a16:rowId xmlns:a16="http://schemas.microsoft.com/office/drawing/2014/main" val="2907304062"/>
                  </a:ext>
                </a:extLst>
              </a:tr>
              <a:tr h="7456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2019.04.30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Projekt tartalmi-műszaki előkészítése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3 380 000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Projektelőkészítés (jogerős engedélyek beszerzése, tervezői költségvetés, kiviteli tervek, befogadói nyilatkozat, tervezői indoklások, elvégzett tevékenységek teljesítésigazolásai, vízkárelhárítási terv, TVT szakvélemény, környezeti hatásvizsgálat dokumentumai).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extLst>
                  <a:ext uri="{0D108BD9-81ED-4DB2-BD59-A6C34878D82A}">
                    <a16:rowId xmlns:a16="http://schemas.microsoft.com/office/drawing/2014/main" val="1557716564"/>
                  </a:ext>
                </a:extLst>
              </a:tr>
              <a:tr h="50329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2020.08.29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Közbeszerzés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780 000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Közbeszerzés lefolytatása valósul meg. A mérföldkő eléréséig rendezésre kerülnek a fejlesztéssel érintett ingatlanok tulajdonviszonyai.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extLst>
                  <a:ext uri="{0D108BD9-81ED-4DB2-BD59-A6C34878D82A}">
                    <a16:rowId xmlns:a16="http://schemas.microsoft.com/office/drawing/2014/main" val="4040088905"/>
                  </a:ext>
                </a:extLst>
              </a:tr>
              <a:tr h="76384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2020.12.31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Projekt kivitelezés (50 % készültség)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35 940 105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 felhívás előírásainak megfelelően a beruházási/építési elem kapcsán az 50%-os készültség eléréséhez kapcsolódóan kerül rögzítésre ez a mérföldkő, amelyet műszaki ellenőr beszámolója, fotódokumentáció, teljesítés igazolások, stb. igazol.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extLst>
                  <a:ext uri="{0D108BD9-81ED-4DB2-BD59-A6C34878D82A}">
                    <a16:rowId xmlns:a16="http://schemas.microsoft.com/office/drawing/2014/main" val="4117707301"/>
                  </a:ext>
                </a:extLst>
              </a:tr>
              <a:tr h="7456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2021.07.31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u="none" strike="noStrike">
                          <a:effectLst/>
                        </a:rPr>
                        <a:t>Projekt kivitelezés (100%-os készültség)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36 209 154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 felhívás előírásainak megfelelően a beruházási/építési elem kapcsán az 100%-os készültség eléréséhez kapcsolódóan kerül rögzítésre ez a mérföldkő, amelyet műszaki ellenőr beszámolója, fotódokumentáció, teljesítés igazolások, stb. igazol.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extLst>
                  <a:ext uri="{0D108BD9-81ED-4DB2-BD59-A6C34878D82A}">
                    <a16:rowId xmlns:a16="http://schemas.microsoft.com/office/drawing/2014/main" val="637119481"/>
                  </a:ext>
                </a:extLst>
              </a:tr>
              <a:tr h="149170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2021.08.31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Szemléletformáló, tájékoztató akció lebonyolítása, projektzárás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120 950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A fejlesztéssel kapcsolatos szemléletformáló tevékenységek valósulnak meg. A kötelező tájékoztatás és nyilvánosság mellett elvárás, hogy minden projekt tartalmazzon a helyi lakosság szemléletformálására vonatkozó akciót. A szemléletformálás fő célja a vizek helyben tartásának fontosságára való figyelemfelhívás és ehhez gyakorlati megoldások bemutatása, valamint az létrehozott infrastruktúra fenntartására való figyelemfelhívás (pl. magántulajdonú ingatlanok előtt árkok tisztítása). Benyújtandó dokumentumok: teljesítésigazolások, fotódokumentáció, jelenléti ívek. 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3" marR="8413" marT="8413" marB="0" anchor="ctr"/>
                </a:tc>
                <a:extLst>
                  <a:ext uri="{0D108BD9-81ED-4DB2-BD59-A6C34878D82A}">
                    <a16:rowId xmlns:a16="http://schemas.microsoft.com/office/drawing/2014/main" val="306802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5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/>
          <a:lstStyle/>
          <a:p>
            <a:pPr algn="ctr"/>
            <a:r>
              <a:rPr lang="hu-HU" dirty="0"/>
              <a:t>A projekt műszaki paraméterei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35100"/>
            <a:ext cx="8784976" cy="5234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A kivitelezés keretében megvalósult csatornahossz, műtárgyak és átereszek:</a:t>
            </a:r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4026669" y="3036813"/>
            <a:ext cx="857929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800"/>
          </a:p>
          <a:p>
            <a:endParaRPr lang="hu-HU" sz="1800"/>
          </a:p>
          <a:p>
            <a:endParaRPr lang="hu-HU" sz="1800"/>
          </a:p>
          <a:p>
            <a:endParaRPr lang="hu-HU" sz="1800"/>
          </a:p>
          <a:p>
            <a:endParaRPr lang="hu-HU" sz="2000" dirty="0"/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13290D5E-D83A-454B-96A7-476E99D6D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03591"/>
              </p:ext>
            </p:extLst>
          </p:nvPr>
        </p:nvGraphicFramePr>
        <p:xfrm>
          <a:off x="426618" y="2348880"/>
          <a:ext cx="8229600" cy="4248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6499">
                  <a:extLst>
                    <a:ext uri="{9D8B030D-6E8A-4147-A177-3AD203B41FA5}">
                      <a16:colId xmlns:a16="http://schemas.microsoft.com/office/drawing/2014/main" val="1626521705"/>
                    </a:ext>
                  </a:extLst>
                </a:gridCol>
                <a:gridCol w="849664">
                  <a:extLst>
                    <a:ext uri="{9D8B030D-6E8A-4147-A177-3AD203B41FA5}">
                      <a16:colId xmlns:a16="http://schemas.microsoft.com/office/drawing/2014/main" val="902573917"/>
                    </a:ext>
                  </a:extLst>
                </a:gridCol>
                <a:gridCol w="1213805">
                  <a:extLst>
                    <a:ext uri="{9D8B030D-6E8A-4147-A177-3AD203B41FA5}">
                      <a16:colId xmlns:a16="http://schemas.microsoft.com/office/drawing/2014/main" val="1578514389"/>
                    </a:ext>
                  </a:extLst>
                </a:gridCol>
                <a:gridCol w="1225943">
                  <a:extLst>
                    <a:ext uri="{9D8B030D-6E8A-4147-A177-3AD203B41FA5}">
                      <a16:colId xmlns:a16="http://schemas.microsoft.com/office/drawing/2014/main" val="3031968502"/>
                    </a:ext>
                  </a:extLst>
                </a:gridCol>
                <a:gridCol w="1577947">
                  <a:extLst>
                    <a:ext uri="{9D8B030D-6E8A-4147-A177-3AD203B41FA5}">
                      <a16:colId xmlns:a16="http://schemas.microsoft.com/office/drawing/2014/main" val="1335751388"/>
                    </a:ext>
                  </a:extLst>
                </a:gridCol>
                <a:gridCol w="1735742">
                  <a:extLst>
                    <a:ext uri="{9D8B030D-6E8A-4147-A177-3AD203B41FA5}">
                      <a16:colId xmlns:a16="http://schemas.microsoft.com/office/drawing/2014/main" val="2700578983"/>
                    </a:ext>
                  </a:extLst>
                </a:gridCol>
              </a:tblGrid>
              <a:tr h="83381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Közig. terület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Azonosító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Szelv. határok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NyV. hossz [m]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Vez. anyag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Megépült mennyiségek </a:t>
                      </a:r>
                      <a:br>
                        <a:rPr lang="hu-HU" sz="1100" u="none" strike="noStrike">
                          <a:effectLst/>
                        </a:rPr>
                      </a:br>
                      <a:r>
                        <a:rPr lang="hu-HU" sz="1100" u="none" strike="noStrike">
                          <a:effectLst/>
                        </a:rPr>
                        <a:t>(m)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429875736"/>
                  </a:ext>
                </a:extLst>
              </a:tr>
              <a:tr h="2911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extLst>
                  <a:ext uri="{0D108BD9-81ED-4DB2-BD59-A6C34878D82A}">
                    <a16:rowId xmlns:a16="http://schemas.microsoft.com/office/drawing/2014/main" val="2573521018"/>
                  </a:ext>
                </a:extLst>
              </a:tr>
              <a:tr h="27793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Mátyás Király út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2-0-0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0+000 - 0+850.9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850,88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II/60/50 árokelem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84,75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2255504138"/>
                  </a:ext>
                </a:extLst>
              </a:tr>
              <a:tr h="277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I 20/40 árokelem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419,00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3068859390"/>
                  </a:ext>
                </a:extLst>
              </a:tr>
              <a:tr h="277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Betonátersz d=30cm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108,45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2066065957"/>
                  </a:ext>
                </a:extLst>
              </a:tr>
              <a:tr h="277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Betonátersz d=40cm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98,00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646434549"/>
                  </a:ext>
                </a:extLst>
              </a:tr>
              <a:tr h="29117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Betonátersz d=60cm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6,00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2514833779"/>
                  </a:ext>
                </a:extLst>
              </a:tr>
              <a:tr h="277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2-1-0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0+000 - 0+645.1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645,06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I 20/40 árokelem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415,00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3727194702"/>
                  </a:ext>
                </a:extLst>
              </a:tr>
              <a:tr h="277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Betonátersz d=40cm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122,54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1866605736"/>
                  </a:ext>
                </a:extLst>
              </a:tr>
              <a:tr h="277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Betonátersz d=50cm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91,25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1409706007"/>
                  </a:ext>
                </a:extLst>
              </a:tr>
              <a:tr h="29117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 err="1">
                          <a:effectLst/>
                        </a:rPr>
                        <a:t>Betonátersz</a:t>
                      </a:r>
                      <a:r>
                        <a:rPr lang="hu-HU" sz="1100" u="none" strike="noStrike" dirty="0">
                          <a:effectLst/>
                        </a:rPr>
                        <a:t> d=60cm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0,00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112291227"/>
                  </a:ext>
                </a:extLst>
              </a:tr>
              <a:tr h="264703"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2739352207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u="none" strike="noStrike">
                          <a:effectLst/>
                        </a:rPr>
                        <a:t>Összesen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u="none" strike="noStrike" dirty="0">
                          <a:effectLst/>
                        </a:rPr>
                        <a:t>1344,99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4" marR="9104" marT="9104" marB="0" anchor="ctr"/>
                </a:tc>
                <a:extLst>
                  <a:ext uri="{0D108BD9-81ED-4DB2-BD59-A6C34878D82A}">
                    <a16:rowId xmlns:a16="http://schemas.microsoft.com/office/drawing/2014/main" val="2671596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7D9F391-6F01-4A7C-9398-69C34D8923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643200"/>
            <a:ext cx="4286400" cy="32148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1718945-0112-401A-9D5F-F6EC2B73E5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48" y="3645000"/>
            <a:ext cx="4284000" cy="32130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ctr"/>
            <a:r>
              <a:rPr lang="hu-HU" sz="3200" dirty="0"/>
              <a:t>Képek az Eredeti állapotról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4E4DD20-3656-48E7-8422-4873D83DEF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4" y="764704"/>
            <a:ext cx="4283968" cy="321297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C60433A-EF6A-457F-A176-AF74CC5846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70" y="76470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hu-HU" sz="3200" dirty="0"/>
              <a:t>Képek az Eredeti állapotról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A9CD8D7-182F-4232-BA43-8E309CDA95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95" y="764704"/>
            <a:ext cx="4287600" cy="32157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7E63F28-A19C-4D86-9A87-BFB4AC6DD1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846" y="764704"/>
            <a:ext cx="4283947" cy="321296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9C6EBDA-79DD-49A0-85E3-953608CBB1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48" y="3643200"/>
            <a:ext cx="4286400" cy="32148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42C4C9B-8D31-4874-95F6-50CCA52412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846" y="3643200"/>
            <a:ext cx="4286400" cy="3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38A706F-21C6-4528-A03C-64B154CDDE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040" y="3643200"/>
            <a:ext cx="4286400" cy="32148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6696331-5F60-4F34-A2E6-718469BCC4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26" y="3643200"/>
            <a:ext cx="4286400" cy="32148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hu-HU" sz="3200" dirty="0"/>
              <a:t>Képek az Eredeti állapotról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DE2F0F7-2FCA-4EF7-9F56-88A6CF846C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040" y="814800"/>
            <a:ext cx="4286400" cy="32148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7FC4746-BE82-44C7-AD2F-3C030B921A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26" y="814800"/>
            <a:ext cx="4286400" cy="3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B11F99AC-1C9D-49B2-98AB-3F2BFA1E13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2" y="3650080"/>
            <a:ext cx="4286400" cy="32148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3E43CAF-52F3-4825-A9E2-32E73C2EC0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88" y="3643200"/>
            <a:ext cx="4286400" cy="32148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37507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Képek a kivitelezésről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B1F806D-29FB-4ED9-9EA9-10CD4A04AE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64704"/>
            <a:ext cx="4286400" cy="32148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2670FA6-E39F-41C0-B747-0D5A1B8D0A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776" y="765848"/>
            <a:ext cx="4286400" cy="3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FF66358F-258F-4F2B-A260-65E78A028C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643200"/>
            <a:ext cx="4286400" cy="32148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Képek a kivitelezésről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BC89FA3-1099-4F66-82C0-6806447C3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64704"/>
            <a:ext cx="4286400" cy="32148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D51E773-6F06-4C51-8A1C-D8A0B2FC03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36" y="3643200"/>
            <a:ext cx="4286400" cy="32148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C982161C-0500-4180-8146-DD823CDBE1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552" y="764704"/>
            <a:ext cx="4286400" cy="3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>
            <a:extLst>
              <a:ext uri="{FF2B5EF4-FFF2-40B4-BE49-F238E27FC236}">
                <a16:creationId xmlns:a16="http://schemas.microsoft.com/office/drawing/2014/main" id="{7EEE0321-3DCC-4C4E-81C7-0D6B8FAE37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637456"/>
            <a:ext cx="4286400" cy="32148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F84B20D-4D7D-4EDB-BE45-CFA8EDA91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84" y="3648888"/>
            <a:ext cx="4286400" cy="32148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34536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Képek a kivitelezésről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2397C4A-5E6C-4A96-AF3F-DCF2DB5C43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836712"/>
            <a:ext cx="4286400" cy="32148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D83F6D5-AE6B-469D-A55D-EA4A0A31A4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85" y="836712"/>
            <a:ext cx="4286400" cy="3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>
            <a:extLst>
              <a:ext uri="{FF2B5EF4-FFF2-40B4-BE49-F238E27FC236}">
                <a16:creationId xmlns:a16="http://schemas.microsoft.com/office/drawing/2014/main" id="{08355EF6-B092-482D-A554-712B7867C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402" y="3645130"/>
            <a:ext cx="4285859" cy="321287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419D332D-23A4-4D71-A5E5-69893F7674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43200"/>
            <a:ext cx="4286400" cy="32148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2EBE6B5-B016-430F-966C-12504E7DD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402" y="764704"/>
            <a:ext cx="4286400" cy="32148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Képek a kivitelezésről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3472EDA-92D2-4955-86E5-0E72B80119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64704"/>
            <a:ext cx="4286400" cy="3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B673046-1424-4DB2-9F20-3BE9F1464F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533" y="3643200"/>
            <a:ext cx="4286400" cy="32148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Képek a kivitelezésről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A3DE99D-14F4-4158-97F6-7FF319BC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97288"/>
            <a:ext cx="4291956" cy="321287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C3A9FE1F-C639-46B9-8A39-7838EE8F11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533" y="895358"/>
            <a:ext cx="4286400" cy="32148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FABB90A-CB57-4ECA-8CF3-54335B7436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39" y="3643200"/>
            <a:ext cx="2401682" cy="3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Pályázat kódszáma:  </a:t>
            </a:r>
            <a:r>
              <a:rPr lang="hu-HU" sz="2400" dirty="0">
                <a:effectLst/>
                <a:ea typeface="Calibri" panose="020F0502020204030204" pitchFamily="34" charset="0"/>
              </a:rPr>
              <a:t>TOP-2.1.3-16-BK1-2017-00002 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Pályázat címe: </a:t>
            </a:r>
            <a:r>
              <a:rPr lang="hu-HU" altLang="hu-HU" sz="2400" dirty="0"/>
              <a:t>Belvízelvezetés Bácsbokodon II. ütem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Pályázó szervezet: </a:t>
            </a:r>
            <a:r>
              <a:rPr lang="hu-HU" altLang="hu-HU" sz="2400" dirty="0"/>
              <a:t>Bácsbokod Nagyközség Önkormányzata 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 algn="l"/>
            <a:r>
              <a:rPr lang="hu-HU" altLang="hu-HU" sz="2400" b="1" i="1" dirty="0"/>
              <a:t>Támogató:</a:t>
            </a:r>
            <a:r>
              <a:rPr lang="hu-HU" altLang="hu-HU" sz="2400" dirty="0"/>
              <a:t> </a:t>
            </a:r>
            <a:r>
              <a:rPr lang="hu-HU" sz="2400" b="0" i="0" u="none" strike="noStrike" baseline="0" dirty="0">
                <a:solidFill>
                  <a:srgbClr val="000000"/>
                </a:solidFill>
              </a:rPr>
              <a:t>Pénzügyminisztérium Regionális Fejlesztési Operatív Programok Irányító Hatósága </a:t>
            </a:r>
          </a:p>
          <a:p>
            <a:pPr marL="0" indent="0" algn="l"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Közreműködő szervezet: </a:t>
            </a:r>
            <a:r>
              <a:rPr lang="hu-HU" sz="2400" dirty="0"/>
              <a:t>Magyar Államkincstár Bács-Kiskun Megyei Igazgatósága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dirty="0"/>
              <a:t>Általános adatok a pályázatról</a:t>
            </a:r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8BC647F9-9060-4C58-A5B7-C833D2B380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60" y="908720"/>
            <a:ext cx="4286400" cy="32148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Képek a kivitelezésről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9B1FED8-3CFA-439A-9AF5-5FD9E20A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93" y="911008"/>
            <a:ext cx="4285859" cy="321287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47668B5-8239-4E9E-AC70-962F6207A5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252" y="3643176"/>
            <a:ext cx="4286400" cy="32148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3D99ABC-2BAD-4ADF-834C-202FF2FCDA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60" y="3643200"/>
            <a:ext cx="4286400" cy="3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091" y="1916832"/>
            <a:ext cx="8280920" cy="1440160"/>
          </a:xfrm>
        </p:spPr>
        <p:txBody>
          <a:bodyPr/>
          <a:lstStyle/>
          <a:p>
            <a:pPr algn="ctr"/>
            <a:r>
              <a:rPr lang="hu-HU" dirty="0" err="1"/>
              <a:t>KÖSZÖnöm</a:t>
            </a:r>
            <a:r>
              <a:rPr lang="hu-HU" dirty="0"/>
              <a:t> A </a:t>
            </a:r>
            <a:r>
              <a:rPr lang="hu-HU" dirty="0" err="1"/>
              <a:t>FIGYELMet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Támogatás összege:</a:t>
            </a:r>
            <a:r>
              <a:rPr lang="hu-HU" altLang="hu-HU" sz="2400" dirty="0"/>
              <a:t> 78.000.000 Ft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Önkormányzati önerő: </a:t>
            </a:r>
            <a:r>
              <a:rPr lang="hu-HU" altLang="hu-HU" sz="2400" dirty="0"/>
              <a:t>0 Ft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A projekt kezdete: </a:t>
            </a:r>
            <a:r>
              <a:rPr lang="hu-HU" altLang="hu-HU" sz="2400" dirty="0"/>
              <a:t>2018. augusztus 1.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A projekt fizikai befejezése: </a:t>
            </a:r>
            <a:r>
              <a:rPr lang="hu-HU" altLang="hu-HU" sz="2400" dirty="0"/>
              <a:t>2021. augusztus 31.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Záró kifizetés benyújtásának határideje: </a:t>
            </a:r>
            <a:r>
              <a:rPr lang="hu-HU" altLang="hu-HU" sz="2400" dirty="0"/>
              <a:t>2021. november 29.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dirty="0"/>
              <a:t>Általános adatok a pályázatról</a:t>
            </a:r>
          </a:p>
        </p:txBody>
      </p:sp>
    </p:spTree>
    <p:extLst>
      <p:ext uri="{BB962C8B-B14F-4D97-AF65-F5344CB8AC3E}">
        <p14:creationId xmlns:p14="http://schemas.microsoft.com/office/powerpoint/2010/main" val="10551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hu-HU" altLang="hu-HU" b="1" i="1" dirty="0"/>
              <a:t>Tervező:</a:t>
            </a:r>
            <a:r>
              <a:rPr lang="hu-HU" altLang="hu-HU" b="1" dirty="0"/>
              <a:t> </a:t>
            </a:r>
            <a:r>
              <a:rPr lang="hu-HU" altLang="hu-HU" dirty="0"/>
              <a:t>KE Projekt Kft. (Nyíregyháza)</a:t>
            </a:r>
          </a:p>
          <a:p>
            <a:pPr>
              <a:buFontTx/>
              <a:buChar char="•"/>
            </a:pPr>
            <a:r>
              <a:rPr lang="hu-HU" altLang="hu-HU" b="1" i="1" dirty="0"/>
              <a:t>PET elkészítése: </a:t>
            </a:r>
            <a:r>
              <a:rPr lang="hu-HU" altLang="hu-HU" dirty="0"/>
              <a:t>BKM-i Területfejlesztési Nonprofit Kft. (Kecskemét)</a:t>
            </a:r>
          </a:p>
          <a:p>
            <a:pPr>
              <a:buFontTx/>
              <a:buChar char="•"/>
            </a:pPr>
            <a:r>
              <a:rPr lang="hu-HU" altLang="hu-HU" b="1" i="1" dirty="0"/>
              <a:t>Közbeszerző:</a:t>
            </a:r>
            <a:r>
              <a:rPr lang="hu-HU" altLang="hu-HU" dirty="0"/>
              <a:t> </a:t>
            </a:r>
            <a:r>
              <a:rPr lang="hu-HU" dirty="0"/>
              <a:t>Dr. Herczeg Ágnes EV. (Szeged)</a:t>
            </a:r>
            <a:r>
              <a:rPr lang="hu-HU" altLang="hu-HU" dirty="0"/>
              <a:t> </a:t>
            </a:r>
            <a:r>
              <a:rPr lang="hu-HU" altLang="hu-HU" b="1" i="1" dirty="0"/>
              <a:t>Műszaki ellenőr: </a:t>
            </a:r>
            <a:r>
              <a:rPr lang="hu-HU" dirty="0"/>
              <a:t>Ramonád Mérnöki Iroda Bt. (Madaras)</a:t>
            </a:r>
          </a:p>
          <a:p>
            <a:pPr>
              <a:buFontTx/>
              <a:buChar char="•"/>
            </a:pPr>
            <a:r>
              <a:rPr lang="hu-HU" altLang="hu-HU" b="1" i="1" dirty="0"/>
              <a:t>Projektmenedzsment:</a:t>
            </a:r>
            <a:r>
              <a:rPr lang="hu-HU" altLang="hu-HU" i="1" dirty="0"/>
              <a:t> </a:t>
            </a:r>
            <a:r>
              <a:rPr lang="hu-HU" altLang="hu-HU" dirty="0"/>
              <a:t>BKM-i Fejlesztési Ügynökség </a:t>
            </a:r>
            <a:r>
              <a:rPr lang="hu-HU" altLang="hu-HU" dirty="0" err="1"/>
              <a:t>NKft</a:t>
            </a:r>
            <a:r>
              <a:rPr lang="hu-HU" altLang="hu-HU" dirty="0"/>
              <a:t>. (Kecskemét)</a:t>
            </a:r>
            <a:endParaRPr lang="hu-HU" altLang="hu-HU" i="1" dirty="0"/>
          </a:p>
          <a:p>
            <a:pPr>
              <a:buFontTx/>
              <a:buChar char="•"/>
            </a:pPr>
            <a:r>
              <a:rPr lang="hu-HU" altLang="hu-HU" b="1" i="1" dirty="0"/>
              <a:t>Kivitelező:</a:t>
            </a:r>
            <a:r>
              <a:rPr lang="hu-HU" altLang="hu-HU" dirty="0"/>
              <a:t> </a:t>
            </a:r>
            <a:r>
              <a:rPr lang="hu-HU" dirty="0"/>
              <a:t>Taba </a:t>
            </a:r>
            <a:r>
              <a:rPr lang="hu-HU" dirty="0" err="1"/>
              <a:t>Épker</a:t>
            </a:r>
            <a:r>
              <a:rPr lang="hu-HU" dirty="0"/>
              <a:t> Kft. (Érsekcsanád) </a:t>
            </a:r>
          </a:p>
          <a:p>
            <a:pPr>
              <a:buFontTx/>
              <a:buChar char="•"/>
            </a:pPr>
            <a:r>
              <a:rPr lang="hu-HU" b="1" i="1" dirty="0"/>
              <a:t>Nyilvánosság: </a:t>
            </a:r>
            <a:r>
              <a:rPr lang="hu-HU" dirty="0" err="1"/>
              <a:t>Brand</a:t>
            </a:r>
            <a:r>
              <a:rPr lang="hu-HU" dirty="0"/>
              <a:t> Max Hungary Kft. (Baja)</a:t>
            </a:r>
          </a:p>
          <a:p>
            <a:pPr>
              <a:buFontTx/>
              <a:buChar char="•"/>
            </a:pPr>
            <a:endParaRPr lang="hu-HU" alt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dirty="0"/>
              <a:t>A megvalósítók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47174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hu-HU" altLang="hu-HU" b="1" i="1" dirty="0"/>
              <a:t>Tervezés:</a:t>
            </a:r>
            <a:r>
              <a:rPr lang="hu-HU" altLang="hu-HU" b="1" dirty="0"/>
              <a:t> </a:t>
            </a:r>
            <a:r>
              <a:rPr lang="hu-HU" altLang="hu-HU" dirty="0"/>
              <a:t>1.702.068 Ft</a:t>
            </a:r>
          </a:p>
          <a:p>
            <a:pPr marL="0" indent="0">
              <a:buNone/>
            </a:pPr>
            <a:r>
              <a:rPr lang="hu-HU" altLang="hu-HU" dirty="0"/>
              <a:t>                        889.000 Ft</a:t>
            </a:r>
          </a:p>
          <a:p>
            <a:pPr>
              <a:buFontTx/>
              <a:buChar char="•"/>
            </a:pPr>
            <a:r>
              <a:rPr lang="hu-HU" altLang="hu-HU" b="1" i="1" dirty="0"/>
              <a:t>PET elkészítése: </a:t>
            </a:r>
            <a:r>
              <a:rPr lang="hu-HU" altLang="hu-HU" dirty="0"/>
              <a:t>780.000 Ft</a:t>
            </a:r>
          </a:p>
          <a:p>
            <a:pPr>
              <a:buFontTx/>
              <a:buChar char="•"/>
            </a:pPr>
            <a:r>
              <a:rPr lang="hu-HU" altLang="hu-HU" b="1" i="1" dirty="0"/>
              <a:t>Közbeszerzés:</a:t>
            </a:r>
            <a:r>
              <a:rPr lang="hu-HU" altLang="hu-HU" dirty="0"/>
              <a:t> 779.780 Ft</a:t>
            </a:r>
          </a:p>
          <a:p>
            <a:pPr>
              <a:buFontTx/>
              <a:buChar char="•"/>
            </a:pPr>
            <a:r>
              <a:rPr lang="hu-HU" altLang="hu-HU" b="1" i="1" dirty="0"/>
              <a:t>Műszaki ellenőrzés: </a:t>
            </a:r>
            <a:r>
              <a:rPr lang="hu-HU" altLang="hu-HU" dirty="0"/>
              <a:t>780.000</a:t>
            </a:r>
            <a:r>
              <a:rPr lang="hu-HU" altLang="hu-HU" b="1" i="1" dirty="0"/>
              <a:t> </a:t>
            </a:r>
            <a:r>
              <a:rPr lang="hu-HU" altLang="hu-HU" dirty="0"/>
              <a:t>Ft</a:t>
            </a:r>
            <a:endParaRPr lang="hu-HU" dirty="0"/>
          </a:p>
          <a:p>
            <a:pPr>
              <a:buFontTx/>
              <a:buChar char="•"/>
            </a:pPr>
            <a:r>
              <a:rPr lang="hu-HU" altLang="hu-HU" b="1" i="1" dirty="0"/>
              <a:t>Projektmenedzsment (belső és külső):</a:t>
            </a:r>
            <a:r>
              <a:rPr lang="hu-HU" altLang="hu-HU" i="1" dirty="0"/>
              <a:t> </a:t>
            </a:r>
            <a:r>
              <a:rPr lang="hu-HU" altLang="hu-HU" dirty="0"/>
              <a:t> 1.949.999 Ft</a:t>
            </a:r>
          </a:p>
          <a:p>
            <a:pPr>
              <a:buFontTx/>
              <a:buChar char="•"/>
            </a:pPr>
            <a:r>
              <a:rPr lang="hu-HU" altLang="hu-HU" b="1" i="1" dirty="0"/>
              <a:t>Kivitelezés:</a:t>
            </a:r>
            <a:r>
              <a:rPr lang="hu-HU" altLang="hu-HU" dirty="0"/>
              <a:t> </a:t>
            </a:r>
            <a:r>
              <a:rPr lang="hu-HU" dirty="0">
                <a:effectLst/>
                <a:ea typeface="Times New Roman" panose="02020603050405020304" pitchFamily="18" charset="0"/>
              </a:rPr>
              <a:t>70.998.203 </a:t>
            </a:r>
            <a:r>
              <a:rPr lang="hu-HU" altLang="hu-HU" dirty="0"/>
              <a:t>Ft</a:t>
            </a:r>
          </a:p>
          <a:p>
            <a:pPr>
              <a:buFontTx/>
              <a:buChar char="•"/>
            </a:pPr>
            <a:r>
              <a:rPr lang="hu-HU" b="1" i="1" dirty="0"/>
              <a:t>Nyilvánosság: </a:t>
            </a:r>
            <a:r>
              <a:rPr lang="hu-HU" dirty="0"/>
              <a:t>120.950</a:t>
            </a:r>
            <a:r>
              <a:rPr lang="hu-HU" b="1" i="1" dirty="0"/>
              <a:t> </a:t>
            </a:r>
            <a:r>
              <a:rPr lang="hu-HU" dirty="0"/>
              <a:t>Ft</a:t>
            </a:r>
          </a:p>
          <a:p>
            <a:pPr>
              <a:buFontTx/>
              <a:buChar char="•"/>
            </a:pPr>
            <a:endParaRPr lang="hu-HU" alt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költségvetés</a:t>
            </a:r>
          </a:p>
        </p:txBody>
      </p:sp>
    </p:spTree>
    <p:extLst>
      <p:ext uri="{BB962C8B-B14F-4D97-AF65-F5344CB8AC3E}">
        <p14:creationId xmlns:p14="http://schemas.microsoft.com/office/powerpoint/2010/main" val="242768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435100"/>
            <a:ext cx="8568952" cy="5422900"/>
          </a:xfrm>
        </p:spPr>
        <p:txBody>
          <a:bodyPr>
            <a:noAutofit/>
          </a:bodyPr>
          <a:lstStyle/>
          <a:p>
            <a:r>
              <a:rPr lang="hu-HU" sz="2000" dirty="0"/>
              <a:t>Bácsbokod közigazgatási területe a Pálfai belvízkár – veszélyeztetettségi index alapján a 3-as, belvízzel közepesen veszélyeztetett kategóriába sorolható.</a:t>
            </a:r>
          </a:p>
          <a:p>
            <a:endParaRPr lang="hu-HU" sz="1400" dirty="0"/>
          </a:p>
          <a:p>
            <a:r>
              <a:rPr lang="hu-HU" sz="2000" dirty="0"/>
              <a:t>Az elmúlt években több belvízképző tényező szélsőséges értékeinek egybeesése okozta a nagy belvizeket.</a:t>
            </a:r>
          </a:p>
          <a:p>
            <a:endParaRPr lang="hu-HU" sz="1400" dirty="0"/>
          </a:p>
          <a:p>
            <a:r>
              <a:rPr lang="hu-HU" sz="2000" dirty="0"/>
              <a:t>A belterületi és a külterületi részen is a település jellemzően alacsony fekvésű terület. </a:t>
            </a:r>
          </a:p>
          <a:p>
            <a:endParaRPr lang="hu-HU" sz="1400" dirty="0"/>
          </a:p>
          <a:p>
            <a:r>
              <a:rPr lang="hu-HU" sz="2000" dirty="0"/>
              <a:t>A község belterületének védelme érdekében, az elmúlt évek belvizes időszakai ismeretében feltártuk azokat a területeket, amelyeket szükséges fejleszteni.</a:t>
            </a:r>
          </a:p>
          <a:p>
            <a:endParaRPr lang="hu-HU" sz="1400" dirty="0"/>
          </a:p>
          <a:p>
            <a:r>
              <a:rPr lang="hu-HU" sz="2000" dirty="0"/>
              <a:t>A projekt keretében megvalósuló II. ütem fő megvalósítási helyszíne a Mátyás király utca, azonban a kivitelezés érint keresztutcákat is.</a:t>
            </a:r>
          </a:p>
          <a:p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Települési jellemzők bemutatása </a:t>
            </a:r>
          </a:p>
        </p:txBody>
      </p:sp>
    </p:spTree>
    <p:extLst>
      <p:ext uri="{BB962C8B-B14F-4D97-AF65-F5344CB8AC3E}">
        <p14:creationId xmlns:p14="http://schemas.microsoft.com/office/powerpoint/2010/main" val="34293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435100"/>
            <a:ext cx="8568952" cy="5422900"/>
          </a:xfrm>
        </p:spPr>
        <p:txBody>
          <a:bodyPr>
            <a:noAutofit/>
          </a:bodyPr>
          <a:lstStyle/>
          <a:p>
            <a:endParaRPr lang="hu-HU" sz="2000" dirty="0"/>
          </a:p>
          <a:p>
            <a:r>
              <a:rPr lang="hu-HU" sz="2400" dirty="0"/>
              <a:t>A csapadékvíz elvezető rendszer a hetvenes években részben kiépült, azóta felújítva csak részben volt.</a:t>
            </a:r>
          </a:p>
          <a:p>
            <a:pPr marL="0" indent="0">
              <a:buNone/>
            </a:pPr>
            <a:endParaRPr lang="hu-HU" sz="1400" dirty="0"/>
          </a:p>
          <a:p>
            <a:r>
              <a:rPr lang="hu-HU" sz="2400" dirty="0"/>
              <a:t>A csapadékvíz csatornákkal ellátott utcákban az átereszek, kapubejárók átereszei eltömődtek, összetörtek, illetve a jó állapotban lévők egy részénél a folyás fenékszint nem megfelelő a feliszapolódás mértéke miatt.</a:t>
            </a:r>
          </a:p>
          <a:p>
            <a:pPr marL="0" indent="0">
              <a:buNone/>
            </a:pPr>
            <a:endParaRPr lang="hu-HU" sz="1400" dirty="0"/>
          </a:p>
          <a:p>
            <a:r>
              <a:rPr lang="hu-HU" sz="2400" dirty="0"/>
              <a:t>Célként tűztük ki, hogy a kijelölt terület csapadékvíz-elvezetése megoldódjon (belvízkárokat ne okozzon a továbbiakban) új csapadékvíz elvezető árkok kiépítésével illetve a meglévő elavult rendszer kiváltásával, rekonstrukciójával.</a:t>
            </a:r>
          </a:p>
          <a:p>
            <a:pPr marL="0" indent="0">
              <a:buNone/>
            </a:pPr>
            <a:endParaRPr lang="hu-HU" sz="2000" dirty="0"/>
          </a:p>
          <a:p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Települési jellemzők bemutatása </a:t>
            </a:r>
          </a:p>
        </p:txBody>
      </p:sp>
    </p:spTree>
    <p:extLst>
      <p:ext uri="{BB962C8B-B14F-4D97-AF65-F5344CB8AC3E}">
        <p14:creationId xmlns:p14="http://schemas.microsoft.com/office/powerpoint/2010/main" val="211254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435100"/>
            <a:ext cx="8856984" cy="53062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/>
              <a:t>Átfogó cél: </a:t>
            </a:r>
          </a:p>
          <a:p>
            <a:r>
              <a:rPr lang="hu-HU" sz="2400" dirty="0"/>
              <a:t>A projekt célja, Bácsbokod nagyközség belterületén a meglévő csapadékvíz hálózat fejlesztése. </a:t>
            </a:r>
          </a:p>
          <a:p>
            <a:r>
              <a:rPr lang="hu-HU" sz="2400" dirty="0"/>
              <a:t>A helyi vízkár veszélyeztetettség csökkentése, várhatóan bekövetkező környezeti káresemények csökkentése. 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Specifikus célok: </a:t>
            </a:r>
          </a:p>
          <a:p>
            <a:r>
              <a:rPr lang="hu-HU" sz="2400" dirty="0"/>
              <a:t>A vizek helyben tartására való törekvés a csatornák kialakítása és a szemléletformálás révén.  </a:t>
            </a:r>
          </a:p>
          <a:p>
            <a:r>
              <a:rPr lang="hu-HU" sz="2400" dirty="0"/>
              <a:t>A fejlesztéssel érintett </a:t>
            </a:r>
            <a:r>
              <a:rPr lang="hu-HU" sz="2400" dirty="0" err="1"/>
              <a:t>öblözetekben</a:t>
            </a:r>
            <a:r>
              <a:rPr lang="hu-HU" sz="2400" dirty="0"/>
              <a:t> található ingatlanvagyon védelme.</a:t>
            </a:r>
          </a:p>
          <a:p>
            <a:r>
              <a:rPr lang="hu-HU" sz="2400" dirty="0"/>
              <a:t>A kivitelezett csatornák fenntartási és azt követő időszakában közfoglalkoztatás keretében munkalehetőség teremtése.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Átfogó és specifikus célok a projektben</a:t>
            </a:r>
          </a:p>
        </p:txBody>
      </p:sp>
    </p:spTree>
    <p:extLst>
      <p:ext uri="{BB962C8B-B14F-4D97-AF65-F5344CB8AC3E}">
        <p14:creationId xmlns:p14="http://schemas.microsoft.com/office/powerpoint/2010/main" val="3770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435100"/>
            <a:ext cx="8568952" cy="45141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000" b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A fejlesztéssel érintett ingatlanok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49E51363-B1C2-46C9-85C8-82A8B311A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29223"/>
              </p:ext>
            </p:extLst>
          </p:nvPr>
        </p:nvGraphicFramePr>
        <p:xfrm>
          <a:off x="251520" y="1435100"/>
          <a:ext cx="8568952" cy="4514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2977">
                  <a:extLst>
                    <a:ext uri="{9D8B030D-6E8A-4147-A177-3AD203B41FA5}">
                      <a16:colId xmlns:a16="http://schemas.microsoft.com/office/drawing/2014/main" val="3472270243"/>
                    </a:ext>
                  </a:extLst>
                </a:gridCol>
                <a:gridCol w="823188">
                  <a:extLst>
                    <a:ext uri="{9D8B030D-6E8A-4147-A177-3AD203B41FA5}">
                      <a16:colId xmlns:a16="http://schemas.microsoft.com/office/drawing/2014/main" val="1868838230"/>
                    </a:ext>
                  </a:extLst>
                </a:gridCol>
                <a:gridCol w="827521">
                  <a:extLst>
                    <a:ext uri="{9D8B030D-6E8A-4147-A177-3AD203B41FA5}">
                      <a16:colId xmlns:a16="http://schemas.microsoft.com/office/drawing/2014/main" val="1472367445"/>
                    </a:ext>
                  </a:extLst>
                </a:gridCol>
                <a:gridCol w="815389">
                  <a:extLst>
                    <a:ext uri="{9D8B030D-6E8A-4147-A177-3AD203B41FA5}">
                      <a16:colId xmlns:a16="http://schemas.microsoft.com/office/drawing/2014/main" val="605227351"/>
                    </a:ext>
                  </a:extLst>
                </a:gridCol>
                <a:gridCol w="1434947">
                  <a:extLst>
                    <a:ext uri="{9D8B030D-6E8A-4147-A177-3AD203B41FA5}">
                      <a16:colId xmlns:a16="http://schemas.microsoft.com/office/drawing/2014/main" val="2230530226"/>
                    </a:ext>
                  </a:extLst>
                </a:gridCol>
                <a:gridCol w="1434947">
                  <a:extLst>
                    <a:ext uri="{9D8B030D-6E8A-4147-A177-3AD203B41FA5}">
                      <a16:colId xmlns:a16="http://schemas.microsoft.com/office/drawing/2014/main" val="1325606130"/>
                    </a:ext>
                  </a:extLst>
                </a:gridCol>
                <a:gridCol w="813656">
                  <a:extLst>
                    <a:ext uri="{9D8B030D-6E8A-4147-A177-3AD203B41FA5}">
                      <a16:colId xmlns:a16="http://schemas.microsoft.com/office/drawing/2014/main" val="819483954"/>
                    </a:ext>
                  </a:extLst>
                </a:gridCol>
                <a:gridCol w="1166327">
                  <a:extLst>
                    <a:ext uri="{9D8B030D-6E8A-4147-A177-3AD203B41FA5}">
                      <a16:colId xmlns:a16="http://schemas.microsoft.com/office/drawing/2014/main" val="1946468871"/>
                    </a:ext>
                  </a:extLst>
                </a:gridCol>
              </a:tblGrid>
              <a:tr h="1283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</a:rPr>
                        <a:t>Helység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Irányító-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szám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Régió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Megye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Kistérség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Járás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HRSZ.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Közterület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5422400"/>
                  </a:ext>
                </a:extLst>
              </a:tr>
              <a:tr h="70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Dél-Alföld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Bács-Kiskun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Bajai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Bácsalmási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1213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Mátyás Király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4036795"/>
                  </a:ext>
                </a:extLst>
              </a:tr>
              <a:tr h="911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Dél-Alföld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Bács-Kiskun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Bajai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Bácsalmási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1253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1262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Honvéd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7216927"/>
                  </a:ext>
                </a:extLst>
              </a:tr>
              <a:tr h="911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Dél-Alföld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Bács-Kiskun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Bajai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Bácsalmási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1351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1363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Radnóti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725354"/>
                  </a:ext>
                </a:extLst>
              </a:tr>
              <a:tr h="70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</a:rPr>
                        <a:t>Bácsbokod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Dél-Alföld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Bács-Kiskun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Bajai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Bácsalmási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911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</a:rPr>
                        <a:t>Hunyadi János utca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51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7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921</Words>
  <Application>Microsoft Office PowerPoint</Application>
  <PresentationFormat>Diavetítés a képernyőre (4:3 oldalarány)</PresentationFormat>
  <Paragraphs>209</Paragraphs>
  <Slides>21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Office-téma</vt:lpstr>
      <vt:lpstr>TOP-2.1.3-16-BK1 - Települési környezetvédelmi infrastruktúrafejlesztések    „Belvízelvezetés Bácsbokodon  II. ütem” TOP-2.1.3-16-BK1-2017-00002  </vt:lpstr>
      <vt:lpstr>Általános adatok a pályázatról</vt:lpstr>
      <vt:lpstr>Általános adatok a pályázatról</vt:lpstr>
      <vt:lpstr>A megvalósítók</vt:lpstr>
      <vt:lpstr>költségvetés</vt:lpstr>
      <vt:lpstr>Települési jellemzők bemutatása </vt:lpstr>
      <vt:lpstr>Települési jellemzők bemutatása </vt:lpstr>
      <vt:lpstr>Átfogó és specifikus célok a projektben</vt:lpstr>
      <vt:lpstr>A fejlesztéssel érintett ingatlanok</vt:lpstr>
      <vt:lpstr>A Projekt lebonyolításának ütemezése </vt:lpstr>
      <vt:lpstr>A projekt műszaki paraméterei</vt:lpstr>
      <vt:lpstr>Képek az Eredeti állapotról</vt:lpstr>
      <vt:lpstr>Képek az Eredeti állapotról</vt:lpstr>
      <vt:lpstr>Képek az Eredeti állapotról</vt:lpstr>
      <vt:lpstr>Képek a kivitelezésről</vt:lpstr>
      <vt:lpstr>Képek a kivitelezésről</vt:lpstr>
      <vt:lpstr>Képek a kivitelezésről</vt:lpstr>
      <vt:lpstr>Képek a kivitelezésről</vt:lpstr>
      <vt:lpstr>Képek a kivitelezésről</vt:lpstr>
      <vt:lpstr>Képek a kivitelezésről</vt:lpstr>
      <vt:lpstr>KÖSZÖnöm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Polgármester Bácsbokod</cp:lastModifiedBy>
  <cp:revision>105</cp:revision>
  <dcterms:created xsi:type="dcterms:W3CDTF">2014-03-03T11:13:53Z</dcterms:created>
  <dcterms:modified xsi:type="dcterms:W3CDTF">2021-08-09T12:46:38Z</dcterms:modified>
</cp:coreProperties>
</file>