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59" r:id="rId3"/>
    <p:sldId id="294" r:id="rId4"/>
    <p:sldId id="260" r:id="rId5"/>
    <p:sldId id="292" r:id="rId6"/>
    <p:sldId id="262" r:id="rId7"/>
    <p:sldId id="269" r:id="rId8"/>
    <p:sldId id="270" r:id="rId9"/>
    <p:sldId id="293" r:id="rId10"/>
    <p:sldId id="297" r:id="rId11"/>
    <p:sldId id="295" r:id="rId12"/>
    <p:sldId id="299" r:id="rId13"/>
    <p:sldId id="309" r:id="rId14"/>
    <p:sldId id="287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08" d="100"/>
          <a:sy n="108" d="100"/>
        </p:scale>
        <p:origin x="8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04664"/>
            <a:ext cx="9108504" cy="3888432"/>
          </a:xfrm>
        </p:spPr>
        <p:txBody>
          <a:bodyPr/>
          <a:lstStyle/>
          <a:p>
            <a:pPr algn="ctr"/>
            <a:r>
              <a:rPr lang="hu-HU" sz="2400" dirty="0"/>
              <a:t>TOP-1.4.1-19 – BÖLCSŐDEI FÉRŐHELYEK KIALAKÍTÁSA, BŐVÍTÉSE</a:t>
            </a:r>
            <a:br>
              <a:rPr lang="hu-HU" dirty="0"/>
            </a:br>
            <a:br>
              <a:rPr lang="hu-HU" dirty="0"/>
            </a:br>
            <a:r>
              <a:rPr lang="hu-HU" sz="3600" dirty="0"/>
              <a:t>„MINI BÖLCSŐDE LÉTESÍTÉSE Bácsbokodon”</a:t>
            </a:r>
            <a:br>
              <a:rPr lang="hu-HU" sz="3600" dirty="0"/>
            </a:br>
            <a:r>
              <a:rPr lang="hu-HU" sz="3600" dirty="0"/>
              <a:t>TOP-1.4.1-19-BK1-2019-00015</a:t>
            </a:r>
            <a:r>
              <a:rPr lang="hu-HU" sz="36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44624"/>
            <a:ext cx="9144000" cy="864096"/>
          </a:xfrm>
        </p:spPr>
        <p:txBody>
          <a:bodyPr>
            <a:noAutofit/>
          </a:bodyPr>
          <a:lstStyle/>
          <a:p>
            <a:pPr algn="ctr"/>
            <a:endParaRPr lang="hu-HU" sz="32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504419F-B170-42F9-B4FF-C0C2393396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99" y="236032"/>
            <a:ext cx="2295000" cy="306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3E7C994-4811-4D9A-8C35-A5F7048C2C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99" y="3556240"/>
            <a:ext cx="4080000" cy="30600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EBC89E4-E611-409E-B0C6-029CB186C2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854" y="236032"/>
            <a:ext cx="2295000" cy="3060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AD40611-3A22-41CF-A0CC-741F7A2D7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5109" y="226840"/>
            <a:ext cx="1725778" cy="3060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8691B063-B4AF-46DC-B168-BA597B832C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648" y="222336"/>
            <a:ext cx="2295000" cy="30600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377CD7B7-96D6-425B-A6A4-C4FBCA1A57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48" y="3571160"/>
            <a:ext cx="408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4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44624"/>
            <a:ext cx="9144000" cy="864096"/>
          </a:xfrm>
        </p:spPr>
        <p:txBody>
          <a:bodyPr>
            <a:noAutofit/>
          </a:bodyPr>
          <a:lstStyle/>
          <a:p>
            <a:pPr algn="ctr"/>
            <a:endParaRPr lang="hu-HU" sz="32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1C0052D-0626-4837-805C-E8A20457BC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01" y="163512"/>
            <a:ext cx="3858817" cy="30600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336294C-7D00-44AF-B58F-AED4079CCD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45284" y="3987276"/>
            <a:ext cx="3060000" cy="2295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36409F5-C5CB-4BDE-9739-EFB01CF5FD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69872" y="571140"/>
            <a:ext cx="3060000" cy="22950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BE9677B7-DDE8-4746-84CF-3C1FA18CBF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78243" y="571140"/>
            <a:ext cx="3060000" cy="2295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C4EB9F66-1EEC-4D2F-BD5B-607E2379F4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467" y="3604776"/>
            <a:ext cx="4080000" cy="30600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15459BAD-45B2-4ADA-B06E-1D75AE7855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01" y="3604776"/>
            <a:ext cx="2295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0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44624"/>
            <a:ext cx="9144000" cy="864096"/>
          </a:xfrm>
        </p:spPr>
        <p:txBody>
          <a:bodyPr>
            <a:noAutofit/>
          </a:bodyPr>
          <a:lstStyle/>
          <a:p>
            <a:pPr algn="ctr"/>
            <a:endParaRPr lang="hu-HU" sz="3200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59D0133-685F-418F-B80D-A20192BEB2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97948" y="4016915"/>
            <a:ext cx="3060000" cy="2295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FEC0468A-D110-4A43-B89D-8C72651846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634415"/>
            <a:ext cx="4080000" cy="30600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963524CA-B5CA-4522-8EDA-0AECA492C8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496" y="163586"/>
            <a:ext cx="4080000" cy="3060000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A1C53B4E-9FEF-468E-AB4E-CD154B71C9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3586"/>
            <a:ext cx="2295000" cy="3060000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79EB7214-BDAE-41E3-99FC-F3BA650116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51640" y="546086"/>
            <a:ext cx="3060000" cy="2295000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BA4E230A-5A8F-4FDF-97D9-B99C9CFE90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58996" y="4016915"/>
            <a:ext cx="3060000" cy="22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0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300475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AZ ELKÉSZÜLT MINI Bölcsőde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3205CB-9A89-41F4-91A3-8DAA1BEF2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76D6B8A-9887-4D29-B098-BBBED605B1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03" y="785072"/>
            <a:ext cx="8100393" cy="607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1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37507" cy="864096"/>
          </a:xfrm>
        </p:spPr>
        <p:txBody>
          <a:bodyPr>
            <a:normAutofit/>
          </a:bodyPr>
          <a:lstStyle/>
          <a:p>
            <a:pPr algn="ctr"/>
            <a:endParaRPr lang="hu-HU" sz="32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0048B41-30E5-4E8D-B270-63ED26895E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95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091" y="1916832"/>
            <a:ext cx="8280920" cy="1440160"/>
          </a:xfrm>
        </p:spPr>
        <p:txBody>
          <a:bodyPr/>
          <a:lstStyle/>
          <a:p>
            <a:pPr algn="ctr"/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65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Pályázat kódszáma:  </a:t>
            </a:r>
            <a:r>
              <a:rPr lang="hu-HU" altLang="hu-HU" sz="2400" dirty="0"/>
              <a:t>TOP-1.4.1-19-BK1-2019-00015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Pályázat címe: </a:t>
            </a:r>
            <a:r>
              <a:rPr lang="hu-HU" altLang="hu-HU" sz="2400" dirty="0"/>
              <a:t>Mini Bölcsőde kialakítása Bácsbokodon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Pályázó szervezet: </a:t>
            </a:r>
            <a:r>
              <a:rPr lang="hu-HU" altLang="hu-HU" sz="2400" dirty="0"/>
              <a:t>Bácsbokod Nagyközség Önkormányzata 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Támogató:</a:t>
            </a:r>
            <a:r>
              <a:rPr lang="hu-HU" altLang="hu-HU" sz="2400" dirty="0"/>
              <a:t> Pénzügyminisztérium Regionális Fejlesztési Operatív Programok Irányító Hatósága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hu-HU" altLang="hu-HU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Közreműködő szervezet: </a:t>
            </a:r>
            <a:r>
              <a:rPr lang="hu-HU" sz="2400" dirty="0"/>
              <a:t>Magyar Államkincstár Bács-Kiskun Megyei Igazgatóság</a:t>
            </a:r>
            <a:endParaRPr lang="hu-HU" sz="2400" b="1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altLang="hu-HU" sz="3200" dirty="0"/>
              <a:t>Általános adatok a pályázatról</a:t>
            </a:r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-54260" y="1268760"/>
            <a:ext cx="9252520" cy="525658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endParaRPr lang="hu-HU" altLang="hu-HU" sz="2400" b="1" i="1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Elnyert eredeti támogatási összeg: </a:t>
            </a:r>
            <a:r>
              <a:rPr lang="hu-HU" altLang="hu-HU" sz="2400" dirty="0"/>
              <a:t>35.000.000 Ft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hu-HU" altLang="hu-HU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Projekt eredeti összeköltsége:  </a:t>
            </a:r>
            <a:r>
              <a:rPr lang="hu-HU" altLang="hu-HU" sz="2400" dirty="0"/>
              <a:t>35.119.710 Ft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hu-HU" altLang="hu-HU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Projekt végleges összköltsége: </a:t>
            </a:r>
            <a:r>
              <a:rPr lang="hu-HU" altLang="hu-HU" sz="2400" dirty="0"/>
              <a:t>38.091.879 Ft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Többletköltség igény: </a:t>
            </a:r>
            <a:r>
              <a:rPr lang="hu-HU" altLang="hu-HU" sz="2400" dirty="0"/>
              <a:t>3.091.879 Ft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2400" b="1" i="1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A projekt kezdete: </a:t>
            </a:r>
            <a:r>
              <a:rPr lang="hu-HU" altLang="hu-HU" sz="2400" dirty="0"/>
              <a:t>2019. október 1.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hu-HU" altLang="hu-HU" sz="2400" b="1" i="1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A projekt fizikai befejezése: </a:t>
            </a:r>
            <a:r>
              <a:rPr lang="hu-HU" altLang="hu-HU" sz="2400" dirty="0"/>
              <a:t>2021. június 30. 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hu-HU" altLang="hu-HU" sz="2400" b="1" i="1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Záró kifizetés benyújtásának határideje: </a:t>
            </a:r>
            <a:r>
              <a:rPr lang="hu-HU" altLang="hu-HU" sz="2300" dirty="0"/>
              <a:t>2021. szeptember 28.</a:t>
            </a:r>
          </a:p>
          <a:p>
            <a:pPr marL="0" indent="0">
              <a:lnSpc>
                <a:spcPct val="90000"/>
              </a:lnSpc>
              <a:buNone/>
            </a:pPr>
            <a:endParaRPr lang="hu-HU" sz="2400" b="1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altLang="hu-HU" sz="3200" dirty="0"/>
              <a:t>Általános adatok a pályázatról</a:t>
            </a:r>
          </a:p>
        </p:txBody>
      </p:sp>
    </p:spTree>
    <p:extLst>
      <p:ext uri="{BB962C8B-B14F-4D97-AF65-F5344CB8AC3E}">
        <p14:creationId xmlns:p14="http://schemas.microsoft.com/office/powerpoint/2010/main" val="105510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-1" y="1268760"/>
            <a:ext cx="9143999" cy="54006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hu-HU" altLang="hu-HU" b="1" i="1" dirty="0"/>
              <a:t>PET elkészítése:</a:t>
            </a:r>
            <a:r>
              <a:rPr lang="hu-HU" altLang="hu-HU" b="1" dirty="0"/>
              <a:t> </a:t>
            </a:r>
            <a:r>
              <a:rPr lang="hu-HU" altLang="hu-HU" dirty="0"/>
              <a:t>Bács-Kiskun Megyei Területfejlesztési Nonprofit Kft. (Kecskemét)</a:t>
            </a:r>
          </a:p>
          <a:p>
            <a:pPr>
              <a:buFontTx/>
              <a:buChar char="•"/>
            </a:pPr>
            <a:r>
              <a:rPr lang="hu-HU" altLang="hu-HU" b="1" i="1" dirty="0"/>
              <a:t>Módszertani szakértői feladatok ellátása:</a:t>
            </a:r>
            <a:r>
              <a:rPr lang="hu-HU" altLang="hu-HU" dirty="0"/>
              <a:t> Magyar Bölcsődék Egyesülete (Budapest)</a:t>
            </a:r>
            <a:endParaRPr lang="hu-HU" dirty="0"/>
          </a:p>
          <a:p>
            <a:pPr>
              <a:buFontTx/>
              <a:buChar char="•"/>
            </a:pPr>
            <a:r>
              <a:rPr lang="hu-HU" altLang="hu-HU" b="1" i="1" dirty="0"/>
              <a:t>Műszaki ellenőr: </a:t>
            </a:r>
            <a:r>
              <a:rPr lang="hu-HU" dirty="0"/>
              <a:t>Kulcsár Dániel ev. (Baja)</a:t>
            </a:r>
          </a:p>
          <a:p>
            <a:pPr>
              <a:buFontTx/>
              <a:buChar char="•"/>
            </a:pPr>
            <a:r>
              <a:rPr lang="hu-HU" altLang="hu-HU" b="1" i="1" dirty="0"/>
              <a:t>Projektmenedzsment:</a:t>
            </a:r>
            <a:r>
              <a:rPr lang="hu-HU" altLang="hu-HU" i="1" dirty="0"/>
              <a:t> </a:t>
            </a:r>
            <a:r>
              <a:rPr lang="hu-HU" altLang="hu-HU" dirty="0"/>
              <a:t>BKMFÜ Bács-Kiskun Megyei Fejlesztési Ügynökség Nonprofit Kft. (Kecskemét) </a:t>
            </a:r>
            <a:endParaRPr lang="hu-HU" altLang="hu-HU" i="1" dirty="0"/>
          </a:p>
          <a:p>
            <a:pPr>
              <a:buFontTx/>
              <a:buChar char="•"/>
            </a:pPr>
            <a:r>
              <a:rPr lang="hu-HU" altLang="hu-HU" b="1" i="1" dirty="0"/>
              <a:t>Kivitelező:</a:t>
            </a:r>
            <a:r>
              <a:rPr lang="hu-HU" altLang="hu-HU" dirty="0"/>
              <a:t> </a:t>
            </a:r>
            <a:r>
              <a:rPr lang="hu-HU" dirty="0" err="1"/>
              <a:t>Banász</a:t>
            </a:r>
            <a:r>
              <a:rPr lang="hu-HU" dirty="0"/>
              <a:t> és Társa Építőipari Kft. (Jánoshalma) </a:t>
            </a:r>
          </a:p>
          <a:p>
            <a:pPr>
              <a:buFontTx/>
              <a:buChar char="•"/>
            </a:pPr>
            <a:r>
              <a:rPr lang="hu-HU" b="1" i="1" dirty="0"/>
              <a:t>Eszközbeszerzés: </a:t>
            </a:r>
            <a:r>
              <a:rPr lang="hu-HU" dirty="0"/>
              <a:t>Fair Play Trade Kft. (Budapest), X System Zrt. (Baja), Mar-</a:t>
            </a:r>
            <a:r>
              <a:rPr lang="hu-HU" dirty="0" err="1"/>
              <a:t>Zsó</a:t>
            </a:r>
            <a:r>
              <a:rPr lang="hu-HU" dirty="0"/>
              <a:t> Kft. (Baja), KERL Hungária Kft. (Budapest)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altLang="hu-HU" sz="3200" dirty="0"/>
              <a:t>A megvalósítók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47174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-1" y="1340768"/>
            <a:ext cx="9143999" cy="54006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hu-HU" altLang="hu-HU" b="1" i="1" dirty="0"/>
              <a:t>PET elkészítése: </a:t>
            </a:r>
            <a:r>
              <a:rPr lang="hu-HU" altLang="hu-HU" dirty="0"/>
              <a:t>499.995  Ft</a:t>
            </a:r>
          </a:p>
          <a:p>
            <a:pPr>
              <a:buFontTx/>
              <a:buChar char="•"/>
            </a:pPr>
            <a:endParaRPr lang="hu-HU" altLang="hu-HU" dirty="0"/>
          </a:p>
          <a:p>
            <a:pPr>
              <a:buFontTx/>
              <a:buChar char="•"/>
            </a:pPr>
            <a:r>
              <a:rPr lang="hu-HU" altLang="hu-HU" b="1" i="1" dirty="0"/>
              <a:t>Módszertani szakértői feladatok ellátása: </a:t>
            </a:r>
            <a:r>
              <a:rPr lang="hu-HU" altLang="hu-HU" dirty="0"/>
              <a:t>250.000 Ft</a:t>
            </a:r>
          </a:p>
          <a:p>
            <a:pPr>
              <a:buFontTx/>
              <a:buChar char="•"/>
            </a:pPr>
            <a:endParaRPr lang="hu-HU" altLang="hu-HU" dirty="0"/>
          </a:p>
          <a:p>
            <a:pPr>
              <a:buFontTx/>
              <a:buChar char="•"/>
            </a:pPr>
            <a:r>
              <a:rPr lang="hu-HU" altLang="hu-HU" b="1" i="1" dirty="0"/>
              <a:t>Műszaki ellenőrzés: </a:t>
            </a:r>
            <a:r>
              <a:rPr lang="hu-HU" altLang="hu-HU" dirty="0"/>
              <a:t>300.000 Ft</a:t>
            </a:r>
          </a:p>
          <a:p>
            <a:pPr>
              <a:buFontTx/>
              <a:buChar char="•"/>
            </a:pPr>
            <a:endParaRPr lang="hu-HU" dirty="0"/>
          </a:p>
          <a:p>
            <a:pPr>
              <a:buFontTx/>
              <a:buChar char="•"/>
            </a:pPr>
            <a:r>
              <a:rPr lang="hu-HU" altLang="hu-HU" b="1" i="1" dirty="0"/>
              <a:t>Projektmenedzsment:</a:t>
            </a:r>
            <a:r>
              <a:rPr lang="hu-HU" altLang="hu-HU" i="1" dirty="0"/>
              <a:t> </a:t>
            </a:r>
            <a:r>
              <a:rPr lang="hu-HU" altLang="hu-HU" dirty="0"/>
              <a:t>875.000 Ft</a:t>
            </a:r>
          </a:p>
          <a:p>
            <a:pPr>
              <a:buFontTx/>
              <a:buChar char="•"/>
            </a:pPr>
            <a:endParaRPr lang="hu-HU" altLang="hu-HU" dirty="0"/>
          </a:p>
          <a:p>
            <a:pPr>
              <a:buFontTx/>
              <a:buChar char="•"/>
            </a:pPr>
            <a:r>
              <a:rPr lang="hu-HU" altLang="hu-HU" b="1" i="1" dirty="0"/>
              <a:t>Kivitelezés:</a:t>
            </a:r>
            <a:r>
              <a:rPr lang="hu-HU" altLang="hu-HU" dirty="0"/>
              <a:t> 32.041.884 Ft</a:t>
            </a:r>
          </a:p>
          <a:p>
            <a:pPr>
              <a:buFontTx/>
              <a:buChar char="•"/>
            </a:pPr>
            <a:endParaRPr lang="hu-HU" altLang="hu-HU" dirty="0"/>
          </a:p>
          <a:p>
            <a:pPr>
              <a:buFontTx/>
              <a:buChar char="•"/>
            </a:pPr>
            <a:r>
              <a:rPr lang="hu-HU" b="1" i="1" dirty="0"/>
              <a:t>Eszközbeszerzés: </a:t>
            </a:r>
            <a:r>
              <a:rPr lang="hu-HU" dirty="0"/>
              <a:t>4.125.000 Ft</a:t>
            </a:r>
            <a:endParaRPr lang="hu-HU" alt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költségvetés</a:t>
            </a:r>
          </a:p>
        </p:txBody>
      </p:sp>
    </p:spTree>
    <p:extLst>
      <p:ext uri="{BB962C8B-B14F-4D97-AF65-F5344CB8AC3E}">
        <p14:creationId xmlns:p14="http://schemas.microsoft.com/office/powerpoint/2010/main" val="242768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43507" y="1340768"/>
            <a:ext cx="8856984" cy="530626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Bácsbokod Nagyközség Önkormányzata célul tűzte ki, hogy bölcsőde kialakításával és működtetésével támogassa a három év alatti gyermekek napközbeni ellátását, és így az anyák munkába állását.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hu-H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7 gyermek ellátását biztosító mini bölcsőde egy meglévő és </a:t>
            </a:r>
            <a:r>
              <a:rPr lang="hu-H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hőtechnikailag</a:t>
            </a:r>
            <a:r>
              <a:rPr lang="hu-H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már korszerűsített ingatlanban, a napközi konyha épületének (6453 Bácsbokod Hősök tere 1., hrsz.: 298) déli szárnyában került kialakításra.</a:t>
            </a:r>
            <a:r>
              <a:rPr lang="hu-HU" sz="26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projekt keretében az épület kívül-belül egyaránt megújult. Ennek keretében megtörtént a jogszabályi előírásoknak megfelelő funkciójú helyiségek kialakítása, a víz- és villamoshálózat, valamint a fűtési rendszer korszerűsítése, a födém hőszigetelése, belső burkolatok cseréje, az épületrész külső festése, valamint a projektarányos akadálymentesítés. </a:t>
            </a:r>
            <a:endParaRPr lang="hu-H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építési felújításokon túl bútorok és egyéb – a szakmai feladatellátást biztosító és segítő – eszközök és játékok is beszerzésre kerültek. </a:t>
            </a:r>
            <a:endParaRPr lang="hu-H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beruházásnak köszönhetően a jogszabályi előírásoknak mindenben megfelelő, teljes egészében felújított, korszerűen kialakított és felszerelt mini bölcsőde kezdheti meg működését Bácsbokodon 2021-ben.</a:t>
            </a:r>
            <a:endParaRPr lang="hu-H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600"/>
              </a:lnSpc>
              <a:spcAft>
                <a:spcPts val="1000"/>
              </a:spcAft>
            </a:pPr>
            <a:endParaRPr lang="hu-HU" sz="1800" dirty="0">
              <a:solidFill>
                <a:srgbClr val="40404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A projekt műszaki tartalma: </a:t>
            </a:r>
          </a:p>
        </p:txBody>
      </p:sp>
    </p:spTree>
    <p:extLst>
      <p:ext uri="{BB962C8B-B14F-4D97-AF65-F5344CB8AC3E}">
        <p14:creationId xmlns:p14="http://schemas.microsoft.com/office/powerpoint/2010/main" val="37707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algn="ctr"/>
            <a:r>
              <a:rPr lang="hu-HU" sz="3100" dirty="0"/>
              <a:t>KÉPEK AZ ÁTALAKÍTÁSRÓL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DC3393D-85C9-4D1B-9EC2-01F5C00EAB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498" y="659568"/>
            <a:ext cx="4080000" cy="30600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50CB2E8-2CA0-42B7-A664-D9D5918A13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59568"/>
            <a:ext cx="4080000" cy="3060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E1ADF31-6BCD-446A-A267-12E850D7E7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05351" y="4141261"/>
            <a:ext cx="3060000" cy="229499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2266683F-2622-4E9C-B79D-799678F2B6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3" y="3790742"/>
            <a:ext cx="4079999" cy="30600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9761A25-1029-4233-BA26-9482AA9489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58998" y="4141260"/>
            <a:ext cx="3060000" cy="22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1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44624"/>
            <a:ext cx="9144000" cy="864096"/>
          </a:xfrm>
        </p:spPr>
        <p:txBody>
          <a:bodyPr>
            <a:noAutofit/>
          </a:bodyPr>
          <a:lstStyle/>
          <a:p>
            <a:pPr algn="ctr"/>
            <a:endParaRPr lang="hu-HU" sz="32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B6499A2-4B02-4A0B-AA8A-9C38D766F5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5052" y="558612"/>
            <a:ext cx="3060000" cy="2295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16B0FAF-3D3E-450B-BD33-222C55B726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80696"/>
            <a:ext cx="4080000" cy="3060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FE5B2F52-8820-4C86-9240-67267A977A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16" y="3645896"/>
            <a:ext cx="4080000" cy="30600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41D6D795-9B52-44B4-94E3-A90C13BF7B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645896"/>
            <a:ext cx="4080000" cy="30600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457D71BC-2A66-4CBF-AFD5-2533AA6E0D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917" y="177240"/>
            <a:ext cx="172125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7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44624"/>
            <a:ext cx="9144000" cy="864096"/>
          </a:xfrm>
        </p:spPr>
        <p:txBody>
          <a:bodyPr>
            <a:noAutofit/>
          </a:bodyPr>
          <a:lstStyle/>
          <a:p>
            <a:pPr algn="ctr"/>
            <a:endParaRPr lang="hu-HU" sz="32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8AC0DCF-3CFC-4FE8-A29F-81B30B74FC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4892" y="562060"/>
            <a:ext cx="3060000" cy="2295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EE8338B-6B53-4738-A548-E5416307B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03352" y="562060"/>
            <a:ext cx="3060000" cy="22950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D3CE541-057D-452A-8752-3B47FD55F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4892" y="3949988"/>
            <a:ext cx="3060000" cy="2295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97794D8-EB51-4C41-9090-AF68982609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522" y="156672"/>
            <a:ext cx="4080000" cy="3060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DCECA60C-4477-4CE2-BBD3-DC203E1A3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522" y="3567488"/>
            <a:ext cx="4080000" cy="30600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F08BE730-F720-461D-B1FF-0F94141D7C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5853" y="3567488"/>
            <a:ext cx="2294999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8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408</Words>
  <Application>Microsoft Office PowerPoint</Application>
  <PresentationFormat>Diavetítés a képernyőre (4:3 oldalarány)</PresentationFormat>
  <Paragraphs>56</Paragraphs>
  <Slides>15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Office-téma</vt:lpstr>
      <vt:lpstr>TOP-1.4.1-19 – BÖLCSŐDEI FÉRŐHELYEK KIALAKÍTÁSA, BŐVÍTÉSE  „MINI BÖLCSŐDE LÉTESÍTÉSE Bácsbokodon” TOP-1.4.1-19-BK1-2019-00015 </vt:lpstr>
      <vt:lpstr>Általános adatok a pályázatról</vt:lpstr>
      <vt:lpstr>Általános adatok a pályázatról</vt:lpstr>
      <vt:lpstr>A megvalósítók</vt:lpstr>
      <vt:lpstr>költségvetés</vt:lpstr>
      <vt:lpstr>A projekt műszaki tartalma: </vt:lpstr>
      <vt:lpstr>KÉPEK AZ ÁTALAKÍTÁSRÓL</vt:lpstr>
      <vt:lpstr>PowerPoint-bemutató</vt:lpstr>
      <vt:lpstr>PowerPoint-bemutató</vt:lpstr>
      <vt:lpstr>PowerPoint-bemutató</vt:lpstr>
      <vt:lpstr>PowerPoint-bemutató</vt:lpstr>
      <vt:lpstr>PowerPoint-bemutató</vt:lpstr>
      <vt:lpstr>AZ ELKÉSZÜLT MINI Bölcsőde</vt:lpstr>
      <vt:lpstr>PowerPoint-bemutató</vt:lpstr>
      <vt:lpstr>Köszönöm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Polgármester Bácsbokod</cp:lastModifiedBy>
  <cp:revision>117</cp:revision>
  <dcterms:created xsi:type="dcterms:W3CDTF">2014-03-03T11:13:53Z</dcterms:created>
  <dcterms:modified xsi:type="dcterms:W3CDTF">2021-08-09T12:26:31Z</dcterms:modified>
</cp:coreProperties>
</file>